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3086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36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261D8-6369-FF48-9286-01AEF5F48108}" type="datetimeFigureOut">
              <a:rPr lang="en-US" smtClean="0"/>
              <a:pPr/>
              <a:t>4/3/13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0C1BF-074A-1D42-9A59-471AC0B7E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1966 group.  NOT the</a:t>
            </a:r>
            <a:r>
              <a:rPr lang="en-US" baseline="0" dirty="0" smtClean="0"/>
              <a:t> modern ‘The Thrills’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0C1BF-074A-1D42-9A59-471AC0B7E9D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5426" y="1572830"/>
            <a:ext cx="6114223" cy="2077481"/>
          </a:xfrm>
        </p:spPr>
        <p:txBody>
          <a:bodyPr anchor="b">
            <a:normAutofit/>
          </a:bodyPr>
          <a:lstStyle>
            <a:lvl1pPr algn="ctr">
              <a:defRPr sz="3300" b="1" i="0">
                <a:solidFill>
                  <a:srgbClr val="330865"/>
                </a:solidFill>
                <a:latin typeface="Arial Bold"/>
                <a:cs typeface="Arial Bold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5426" y="3650312"/>
            <a:ext cx="6114223" cy="1185930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4D6CC-EE8F-7C45-B57B-51BD3635EF7D}" type="datetime1">
              <a:rPr lang="en-US"/>
              <a:pPr>
                <a:defRPr/>
              </a:pPr>
              <a:t>4/3/13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49663" y="6356350"/>
            <a:ext cx="35972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6688" y="6356350"/>
            <a:ext cx="10668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F9EE7CBA-B15D-DC41-AACB-A9849E989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3CDCC-0A4C-3047-9CB7-B79845A4E741}" type="datetime1">
              <a:rPr lang="en-US"/>
              <a:pPr>
                <a:defRPr/>
              </a:pPr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8A82-D7EC-0147-AB40-3721D08EE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9763D-BCA3-B247-8A3D-ED6DE172DF0F}" type="datetime1">
              <a:rPr lang="en-US"/>
              <a:pPr>
                <a:defRPr/>
              </a:pPr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3229B-BB4D-F240-9B97-E6133C204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B731D-A976-9F4C-8691-CBD5BAD28546}" type="datetime1">
              <a:rPr lang="en-US"/>
              <a:pPr>
                <a:defRPr/>
              </a:pPr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37058-EDC3-5E4E-8D83-962DCFB3F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658" y="3179303"/>
            <a:ext cx="6063762" cy="1597579"/>
          </a:xfrm>
        </p:spPr>
        <p:txBody>
          <a:bodyPr anchor="t">
            <a:normAutofit/>
          </a:bodyPr>
          <a:lstStyle>
            <a:lvl1pPr algn="l">
              <a:defRPr sz="3300" b="1" i="0" cap="none">
                <a:solidFill>
                  <a:srgbClr val="330865"/>
                </a:solidFill>
                <a:latin typeface="Arial Bold"/>
                <a:cs typeface="Arial Bold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0658" y="1446667"/>
            <a:ext cx="6063762" cy="1732635"/>
          </a:xfrm>
        </p:spPr>
        <p:txBody>
          <a:bodyPr anchor="b"/>
          <a:lstStyle>
            <a:lvl1pPr marL="0" indent="0">
              <a:buNone/>
              <a:defRPr sz="20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86747-3792-314E-83C2-F90C046A4D63}" type="datetime1">
              <a:rPr lang="en-US"/>
              <a:pPr>
                <a:defRPr/>
              </a:pPr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1282B-C2B5-A44F-A14D-C4EDAF59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850" y="1600200"/>
            <a:ext cx="4325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7595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1B6F2-C04B-B84D-B252-3231BF2226AD}" type="datetime1">
              <a:rPr lang="en-US"/>
              <a:pPr>
                <a:defRPr/>
              </a:pPr>
              <a:t>4/3/13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CD6B9-85F1-4F42-BA87-ADCCD8907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850" y="1535113"/>
            <a:ext cx="43275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9850" y="2174875"/>
            <a:ext cx="43275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37912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7912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0A0CB-008C-3148-B721-49FC59C229F4}" type="datetime1">
              <a:rPr lang="en-US"/>
              <a:pPr>
                <a:defRPr/>
              </a:pPr>
              <a:t>4/3/13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C980A-BE0A-1A4E-907B-A1D5C5649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4523F-71E5-7941-BAD8-07FFFB40761A}" type="datetime1">
              <a:rPr lang="en-US"/>
              <a:pPr>
                <a:defRPr/>
              </a:pPr>
              <a:t>4/3/13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22DFB-1B50-B946-B840-301C65612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00F9B-4F2C-EA47-A7EC-2119CD2A6857}" type="datetime1">
              <a:rPr lang="en-US"/>
              <a:pPr>
                <a:defRPr/>
              </a:pPr>
              <a:t>4/3/13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D36A7-84E2-C64A-B914-0B33FE796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B91B2-2920-AF4D-9283-9C75EEB66F57}" type="datetime1">
              <a:rPr lang="en-US"/>
              <a:pPr>
                <a:defRPr/>
              </a:pPr>
              <a:t>4/3/13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6CBAD-8094-484E-A4A2-369B2A95A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09A49-14D9-AF40-81A8-25961FC40F91}" type="datetime1">
              <a:rPr lang="en-US"/>
              <a:pPr>
                <a:defRPr/>
              </a:pPr>
              <a:t>4/3/13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79A8D-8C1E-364F-A8DD-6CF5598B9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9863" y="168275"/>
            <a:ext cx="88550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9863" y="1412875"/>
            <a:ext cx="8855075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6525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B22FFD5-4C16-C74D-B9E6-84A2A7DEF02A}" type="datetime1">
              <a:rPr lang="en-US"/>
              <a:pPr>
                <a:defRPr/>
              </a:pPr>
              <a:t>4/3/13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49663" y="6356350"/>
            <a:ext cx="3600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9863" y="6356350"/>
            <a:ext cx="1057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D31A1A0-870B-7648-8696-BA77DEA92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 Bold"/>
          <a:ea typeface="ＭＳ Ｐゴシック" pitchFamily="8" charset="-128"/>
          <a:cs typeface="Arial Bold"/>
        </a:defRPr>
      </a:lvl1pPr>
      <a:lvl2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pitchFamily="8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pitchFamily="8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pitchFamily="8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pitchFamily="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pitchFamily="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pitchFamily="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pitchFamily="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pitchFamily="8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Clr>
          <a:srgbClr val="330865"/>
        </a:buClr>
        <a:buFont typeface="Arial" pitchFamily="8" charset="0"/>
        <a:buChar char="•"/>
        <a:defRPr sz="3000" kern="1200">
          <a:solidFill>
            <a:srgbClr val="262626"/>
          </a:solidFill>
          <a:latin typeface="Arial"/>
          <a:ea typeface="ＭＳ Ｐゴシック" pitchFamily="8" charset="-128"/>
          <a:cs typeface="Arial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Clr>
          <a:srgbClr val="330865"/>
        </a:buClr>
        <a:buFont typeface="Arial" pitchFamily="8" charset="0"/>
        <a:buChar char="•"/>
        <a:defRPr sz="2600" kern="1200">
          <a:solidFill>
            <a:srgbClr val="262626"/>
          </a:solidFill>
          <a:latin typeface="Arial"/>
          <a:ea typeface="ＭＳ Ｐゴシック" pitchFamily="8" charset="-128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Clr>
          <a:srgbClr val="330865"/>
        </a:buClr>
        <a:buFont typeface="Arial" pitchFamily="8" charset="0"/>
        <a:buChar char="•"/>
        <a:defRPr sz="2200" kern="1200">
          <a:solidFill>
            <a:srgbClr val="262626"/>
          </a:solidFill>
          <a:latin typeface="Arial"/>
          <a:ea typeface="ＭＳ Ｐゴシック" pitchFamily="8" charset="-128"/>
          <a:cs typeface="Arial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Clr>
          <a:srgbClr val="330865"/>
        </a:buClr>
        <a:buFont typeface="Arial" pitchFamily="8" charset="0"/>
        <a:buChar char="•"/>
        <a:defRPr kern="1200">
          <a:solidFill>
            <a:srgbClr val="262626"/>
          </a:solidFill>
          <a:latin typeface="Arial"/>
          <a:ea typeface="ＭＳ Ｐゴシック" pitchFamily="8" charset="-128"/>
          <a:cs typeface="Arial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Clr>
          <a:srgbClr val="330865"/>
        </a:buClr>
        <a:buFont typeface="Arial" pitchFamily="8" charset="0"/>
        <a:buChar char="•"/>
        <a:defRPr sz="1400" kern="1200">
          <a:solidFill>
            <a:srgbClr val="262626"/>
          </a:solidFill>
          <a:latin typeface="Arial"/>
          <a:ea typeface="ＭＳ Ｐゴシック" pitchFamily="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504950" y="1573213"/>
            <a:ext cx="6115050" cy="2076450"/>
          </a:xfrm>
        </p:spPr>
        <p:txBody>
          <a:bodyPr/>
          <a:lstStyle/>
          <a:p>
            <a:r>
              <a:rPr lang="en-US" dirty="0" smtClean="0">
                <a:latin typeface="Arial Bold" charset="0"/>
              </a:rPr>
              <a:t>Enhancing international roaming performance</a:t>
            </a:r>
            <a:r>
              <a:rPr lang="en-US" dirty="0" smtClean="0">
                <a:latin typeface="Arial Bold" charset="0"/>
              </a:rPr>
              <a:t> : </a:t>
            </a:r>
            <a:r>
              <a:rPr lang="en-US" dirty="0" smtClean="0">
                <a:latin typeface="Arial Bold" charset="0"/>
              </a:rPr>
              <a:t>NAPTR Records in DNS</a:t>
            </a:r>
            <a:endParaRPr lang="en-US" dirty="0" smtClean="0">
              <a:latin typeface="Arial Bol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4950" y="3649663"/>
            <a:ext cx="6115050" cy="1185862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Dr Alan </a:t>
            </a:r>
            <a:r>
              <a:rPr lang="en-US" dirty="0" err="1" smtClean="0">
                <a:ea typeface="+mn-ea"/>
              </a:rPr>
              <a:t>Buxey</a:t>
            </a: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mtClean="0">
                <a:ea typeface="+mn-ea"/>
              </a:rPr>
              <a:t>#nws41</a:t>
            </a:r>
            <a:endParaRPr lang="en-US" dirty="0" smtClean="0"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Makes the path less ‘predictable’ – packets not simply to ‘end hosts or </a:t>
            </a:r>
            <a:r>
              <a:rPr lang="en-US" dirty="0" err="1" smtClean="0"/>
              <a:t>european</a:t>
            </a:r>
            <a:r>
              <a:rPr lang="en-US" dirty="0" smtClean="0"/>
              <a:t> proxy’</a:t>
            </a:r>
          </a:p>
          <a:p>
            <a:r>
              <a:rPr lang="en-US" dirty="0" smtClean="0"/>
              <a:t>Packets may go to different servers based on DNS – what happened at 14:00?</a:t>
            </a:r>
          </a:p>
          <a:p>
            <a:endParaRPr lang="en-US" dirty="0" smtClean="0"/>
          </a:p>
          <a:p>
            <a:r>
              <a:rPr lang="en-US" dirty="0" smtClean="0"/>
              <a:t>Microsoft 2008 or earlier? No NAPTR for you </a:t>
            </a:r>
            <a:r>
              <a:rPr lang="en-US" dirty="0" err="1" smtClean="0">
                <a:sym typeface="Wingdings"/>
              </a:rPr>
              <a:t></a:t>
            </a:r>
            <a:endParaRPr lang="en-US" dirty="0" smtClean="0">
              <a:sym typeface="Wingdings"/>
            </a:endParaRPr>
          </a:p>
          <a:p>
            <a:pPr>
              <a:buNone/>
            </a:pPr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dirty="0" smtClean="0">
                <a:sym typeface="Wingdings"/>
              </a:rPr>
              <a:t>(Google “NAPTR record windows 2008 </a:t>
            </a:r>
            <a:r>
              <a:rPr lang="en-US" dirty="0" smtClean="0">
                <a:sym typeface="Wingdings"/>
              </a:rPr>
              <a:t>DNS” and Janet community NAPTR page is the top hit </a:t>
            </a:r>
            <a:r>
              <a:rPr lang="en-US" dirty="0" err="1" smtClean="0">
                <a:sym typeface="Wingdings"/>
              </a:rPr>
              <a:t></a:t>
            </a:r>
            <a:r>
              <a:rPr lang="en-US" dirty="0" smtClean="0">
                <a:sym typeface="Wingdings"/>
              </a:rPr>
              <a:t> 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Do NAPTR checks at the </a:t>
            </a:r>
            <a:r>
              <a:rPr lang="en-US" sz="2800" dirty="0" err="1" smtClean="0"/>
              <a:t>organisation</a:t>
            </a:r>
            <a:r>
              <a:rPr lang="en-US" sz="2800" dirty="0" smtClean="0"/>
              <a:t> level – no National Proxies</a:t>
            </a:r>
          </a:p>
          <a:p>
            <a:pPr lvl="1"/>
            <a:r>
              <a:rPr lang="en-US" sz="2400" dirty="0" err="1" smtClean="0"/>
              <a:t>e</a:t>
            </a:r>
            <a:r>
              <a:rPr lang="en-US" sz="2400" dirty="0" err="1" smtClean="0"/>
              <a:t>duroam</a:t>
            </a:r>
            <a:r>
              <a:rPr lang="en-US" sz="2400" dirty="0" smtClean="0"/>
              <a:t> service site does query</a:t>
            </a:r>
          </a:p>
          <a:p>
            <a:pPr lvl="1"/>
            <a:r>
              <a:rPr lang="en-US" sz="2400" dirty="0" smtClean="0"/>
              <a:t>Home/ID site replied with its own values</a:t>
            </a:r>
          </a:p>
          <a:p>
            <a:r>
              <a:rPr lang="en-US" sz="2800" dirty="0" smtClean="0"/>
              <a:t>Software maturity required (many RADIUS servers wont support this for </a:t>
            </a:r>
            <a:r>
              <a:rPr lang="en-US" sz="2800" dirty="0" err="1" smtClean="0"/>
              <a:t>years..if</a:t>
            </a:r>
            <a:r>
              <a:rPr lang="en-US" sz="2800" dirty="0" smtClean="0"/>
              <a:t> at all)</a:t>
            </a:r>
          </a:p>
          <a:p>
            <a:r>
              <a:rPr lang="en-US" sz="2800" dirty="0" smtClean="0"/>
              <a:t>Technical specification/policies changed (all requests must go via national proxy for remote sites)</a:t>
            </a:r>
          </a:p>
          <a:p>
            <a:r>
              <a:rPr lang="en-US" sz="2800" dirty="0" smtClean="0"/>
              <a:t>Logging/stats submissions e.g. F-TICKS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How packets go through </a:t>
            </a:r>
            <a:r>
              <a:rPr lang="en-US" sz="2800" dirty="0" err="1" smtClean="0"/>
              <a:t>eduroam</a:t>
            </a:r>
            <a:r>
              <a:rPr lang="en-US" sz="2800" dirty="0" smtClean="0"/>
              <a:t> (hierarchy)</a:t>
            </a:r>
          </a:p>
          <a:p>
            <a:r>
              <a:rPr lang="en-US" sz="2800" dirty="0" smtClean="0"/>
              <a:t>A solution to reduce the bottleneck/</a:t>
            </a:r>
            <a:r>
              <a:rPr lang="en-US" sz="2800" dirty="0" smtClean="0"/>
              <a:t>load (DS)</a:t>
            </a:r>
          </a:p>
          <a:p>
            <a:r>
              <a:rPr lang="en-US" sz="2800" dirty="0" smtClean="0"/>
              <a:t>The </a:t>
            </a:r>
            <a:r>
              <a:rPr lang="en-US" sz="2800" dirty="0" smtClean="0"/>
              <a:t>result (shorter path/distance)</a:t>
            </a:r>
          </a:p>
          <a:p>
            <a:r>
              <a:rPr lang="en-US" sz="2800" dirty="0" smtClean="0"/>
              <a:t>Explanation/How It </a:t>
            </a:r>
            <a:r>
              <a:rPr lang="en-US" sz="2800" dirty="0" smtClean="0"/>
              <a:t>Works (NAPTR records)</a:t>
            </a:r>
          </a:p>
          <a:p>
            <a:r>
              <a:rPr lang="en-US" sz="2800" dirty="0" smtClean="0"/>
              <a:t>Issues (troubleshooting, DNS that doesn’t do it)</a:t>
            </a:r>
          </a:p>
          <a:p>
            <a:r>
              <a:rPr lang="en-US" sz="2800" dirty="0" smtClean="0"/>
              <a:t>Future </a:t>
            </a:r>
            <a:r>
              <a:rPr lang="en-US" sz="2800" dirty="0" smtClean="0"/>
              <a:t>extensions (further RADSEC/DS deployment)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One small step for </a:t>
            </a:r>
            <a:r>
              <a:rPr lang="en-US" sz="2000" dirty="0" err="1" smtClean="0"/>
              <a:t>admins</a:t>
            </a:r>
            <a:r>
              <a:rPr lang="en-US" sz="2000" dirty="0" smtClean="0"/>
              <a:t>, one giant leap for RADIUS packets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 Feedback?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0938" y="1638300"/>
            <a:ext cx="4064000" cy="4064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packets go through </a:t>
            </a:r>
            <a:r>
              <a:rPr lang="en-US" dirty="0" err="1" smtClean="0"/>
              <a:t>eduroam</a:t>
            </a:r>
            <a:endParaRPr lang="en-US" dirty="0" smtClean="0"/>
          </a:p>
          <a:p>
            <a:r>
              <a:rPr lang="en-US" dirty="0" smtClean="0"/>
              <a:t>A solution to reduce the bottleneck/load</a:t>
            </a:r>
          </a:p>
          <a:p>
            <a:r>
              <a:rPr lang="en-US" dirty="0" smtClean="0"/>
              <a:t>The result</a:t>
            </a:r>
          </a:p>
          <a:p>
            <a:r>
              <a:rPr lang="en-US" dirty="0" smtClean="0"/>
              <a:t>Explanation/How It Works</a:t>
            </a:r>
          </a:p>
          <a:p>
            <a:r>
              <a:rPr lang="en-US" dirty="0" smtClean="0"/>
              <a:t>Issues</a:t>
            </a:r>
          </a:p>
          <a:p>
            <a:r>
              <a:rPr lang="en-US" dirty="0" smtClean="0"/>
              <a:t>Future extensions</a:t>
            </a:r>
          </a:p>
          <a:p>
            <a:r>
              <a:rPr lang="en-US" dirty="0" smtClean="0"/>
              <a:t>Summary</a:t>
            </a:r>
          </a:p>
          <a:p>
            <a:r>
              <a:rPr lang="en-US" dirty="0" smtClean="0"/>
              <a:t>Questions/feedback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architecture of </a:t>
            </a:r>
            <a:r>
              <a:rPr lang="en-US" dirty="0" err="1" smtClean="0"/>
              <a:t>eduroam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28763"/>
            <a:ext cx="3812058" cy="44910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21658" y="1865868"/>
            <a:ext cx="468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James using </a:t>
            </a:r>
            <a:r>
              <a:rPr lang="en-US" dirty="0" err="1" smtClean="0"/>
              <a:t>eduroam</a:t>
            </a:r>
            <a:r>
              <a:rPr lang="en-US" dirty="0" smtClean="0"/>
              <a:t> in some German City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21658" y="2844800"/>
            <a:ext cx="352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‘magic’ happens and he is online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21658" y="3543300"/>
            <a:ext cx="4033977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RADIUS packets routed by fixed lists</a:t>
            </a:r>
          </a:p>
          <a:p>
            <a:r>
              <a:rPr lang="en-US" dirty="0" smtClean="0"/>
              <a:t>a</a:t>
            </a:r>
            <a:r>
              <a:rPr lang="en-US" dirty="0" smtClean="0"/>
              <a:t>t the top (</a:t>
            </a:r>
            <a:r>
              <a:rPr lang="en-US" dirty="0" err="1" smtClean="0"/>
              <a:t>european</a:t>
            </a:r>
            <a:r>
              <a:rPr lang="en-US" dirty="0" smtClean="0"/>
              <a:t> proxy)</a:t>
            </a:r>
          </a:p>
          <a:p>
            <a:endParaRPr lang="en-US" dirty="0" smtClean="0"/>
          </a:p>
          <a:p>
            <a:r>
              <a:rPr lang="en-US" dirty="0" smtClean="0"/>
              <a:t>Lots of hops. Inefficient.</a:t>
            </a:r>
          </a:p>
          <a:p>
            <a:endParaRPr lang="en-US" dirty="0" smtClean="0"/>
          </a:p>
          <a:p>
            <a:r>
              <a:rPr lang="en-US" dirty="0" smtClean="0"/>
              <a:t>.net, .org, .</a:t>
            </a:r>
            <a:r>
              <a:rPr lang="en-US" dirty="0" err="1" smtClean="0"/>
              <a:t>edu</a:t>
            </a:r>
            <a:r>
              <a:rPr lang="en-US" dirty="0" smtClean="0"/>
              <a:t> etc all cause problems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..a lot of conversation!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63" y="1568450"/>
            <a:ext cx="4279900" cy="42453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57800" y="2147669"/>
            <a:ext cx="3148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of this goes on across the</a:t>
            </a:r>
          </a:p>
          <a:p>
            <a:r>
              <a:rPr lang="en-US" dirty="0" smtClean="0"/>
              <a:t>Proxy path!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3200400"/>
            <a:ext cx="3323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UDP too, so chances of issues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“quick-win” fix? Dynamic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Discovery of relevant national proxy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</a:t>
            </a:r>
            <a:r>
              <a:rPr lang="en-US" dirty="0" smtClean="0"/>
              <a:t>laces </a:t>
            </a:r>
            <a:r>
              <a:rPr lang="en-US" dirty="0" smtClean="0"/>
              <a:t>routing hints towards the responsible</a:t>
            </a:r>
            <a:r>
              <a:rPr lang="en-US" dirty="0" smtClean="0"/>
              <a:t> national </a:t>
            </a:r>
            <a:r>
              <a:rPr lang="en-US" dirty="0" smtClean="0"/>
              <a:t>proxy into DNS, making routing more </a:t>
            </a:r>
            <a:r>
              <a:rPr lang="en-US" dirty="0" smtClean="0"/>
              <a:t>efficient</a:t>
            </a:r>
          </a:p>
          <a:p>
            <a:endParaRPr lang="en-US" dirty="0" smtClean="0"/>
          </a:p>
          <a:p>
            <a:r>
              <a:rPr lang="en-US" dirty="0" err="1" smtClean="0"/>
              <a:t>e</a:t>
            </a:r>
            <a:r>
              <a:rPr lang="en-US" dirty="0" err="1" smtClean="0"/>
              <a:t>duroam</a:t>
            </a:r>
            <a:r>
              <a:rPr lang="en-US" dirty="0" smtClean="0"/>
              <a:t> </a:t>
            </a:r>
            <a:r>
              <a:rPr lang="en-US" dirty="0" smtClean="0"/>
              <a:t>say: “As an </a:t>
            </a:r>
            <a:r>
              <a:rPr lang="en-US" dirty="0" err="1" smtClean="0"/>
              <a:t>IdP</a:t>
            </a:r>
            <a:r>
              <a:rPr lang="en-US" dirty="0" smtClean="0"/>
              <a:t>, you do not have to know much about the mechanics behind </a:t>
            </a:r>
            <a:r>
              <a:rPr lang="en-US" dirty="0" smtClean="0"/>
              <a:t>this”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17234" y="6298168"/>
            <a:ext cx="3837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…..but we beg to differ in opinion ;-)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discovery at the National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63" y="1409700"/>
            <a:ext cx="4998720" cy="4775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24500" y="1968500"/>
            <a:ext cx="363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 goes up to National level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24500" y="2590800"/>
            <a:ext cx="358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national proxy does a lookup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24500" y="3124200"/>
            <a:ext cx="2609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amford.ac.uk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is via UK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24500" y="3683000"/>
            <a:ext cx="2943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Sent to UK using RADSEC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24500" y="4698663"/>
            <a:ext cx="33794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Everything else as before…just</a:t>
            </a:r>
          </a:p>
          <a:p>
            <a:r>
              <a:rPr lang="en-US" dirty="0" smtClean="0"/>
              <a:t>a</a:t>
            </a:r>
            <a:r>
              <a:rPr lang="en-US" dirty="0" smtClean="0"/>
              <a:t> fewer hops (and often much </a:t>
            </a:r>
          </a:p>
          <a:p>
            <a:r>
              <a:rPr lang="en-US" dirty="0" smtClean="0"/>
              <a:t>shorter distance!)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it know to send to the UK?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DNS query for a NAPTR record (based on realm) </a:t>
            </a:r>
          </a:p>
          <a:p>
            <a:r>
              <a:rPr lang="en-US" dirty="0" smtClean="0"/>
              <a:t>Network Authority </a:t>
            </a:r>
            <a:r>
              <a:rPr lang="en-US" dirty="0" err="1" smtClean="0"/>
              <a:t>PoinTeR</a:t>
            </a:r>
            <a:r>
              <a:rPr lang="en-US" dirty="0" smtClean="0"/>
              <a:t> – resource record type</a:t>
            </a:r>
          </a:p>
          <a:p>
            <a:r>
              <a:rPr lang="en-US" dirty="0" smtClean="0"/>
              <a:t>Not in common use (used a lot with SIP!)</a:t>
            </a:r>
          </a:p>
          <a:p>
            <a:r>
              <a:rPr lang="en-US" dirty="0" smtClean="0"/>
              <a:t>Powerful options…but </a:t>
            </a:r>
            <a:r>
              <a:rPr lang="en-US" dirty="0" err="1" smtClean="0"/>
              <a:t>eduroam</a:t>
            </a:r>
            <a:r>
              <a:rPr lang="en-US" dirty="0" smtClean="0"/>
              <a:t> implementation is ‘simple’, as follows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NAPTR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663700"/>
            <a:ext cx="8855075" cy="4713288"/>
          </a:xfrm>
        </p:spPr>
        <p:txBody>
          <a:bodyPr/>
          <a:lstStyle/>
          <a:p>
            <a:pPr>
              <a:buNone/>
            </a:pPr>
            <a:r>
              <a:rPr lang="en-US" sz="1400" dirty="0" err="1" smtClean="0"/>
              <a:t>c</a:t>
            </a:r>
            <a:r>
              <a:rPr lang="en-US" sz="1400" dirty="0" err="1" smtClean="0"/>
              <a:t>amford.ac.uk</a:t>
            </a:r>
            <a:r>
              <a:rPr lang="en-US" sz="1400" dirty="0" smtClean="0"/>
              <a:t>.           </a:t>
            </a:r>
            <a:r>
              <a:rPr lang="en-US" sz="1400" dirty="0" smtClean="0"/>
              <a:t>43200   IN      NAPTR   100 10 "</a:t>
            </a:r>
            <a:r>
              <a:rPr lang="en-US" sz="1400" dirty="0" err="1" smtClean="0"/>
              <a:t>s</a:t>
            </a:r>
            <a:r>
              <a:rPr lang="en-US" sz="1400" dirty="0" smtClean="0"/>
              <a:t>" "</a:t>
            </a:r>
            <a:r>
              <a:rPr lang="en-US" sz="1400" dirty="0" err="1" smtClean="0"/>
              <a:t>x-eduroam:radius.tls</a:t>
            </a:r>
            <a:r>
              <a:rPr lang="en-US" sz="1400" dirty="0" smtClean="0"/>
              <a:t>" "" _</a:t>
            </a:r>
            <a:r>
              <a:rPr lang="en-US" sz="1400" dirty="0" err="1" smtClean="0"/>
              <a:t>radsec.</a:t>
            </a:r>
            <a:r>
              <a:rPr lang="en-US" sz="1400" dirty="0" err="1" smtClean="0"/>
              <a:t>_tcp.roaming.ja.net</a:t>
            </a:r>
            <a:r>
              <a:rPr lang="en-US" sz="1400" dirty="0" smtClean="0"/>
              <a:t>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800" dirty="0" err="1" smtClean="0"/>
              <a:t>c</a:t>
            </a:r>
            <a:r>
              <a:rPr lang="en-US" sz="1800" dirty="0" err="1" smtClean="0"/>
              <a:t>amford.ac.uk</a:t>
            </a:r>
            <a:r>
              <a:rPr lang="en-US" sz="1800" dirty="0" smtClean="0"/>
              <a:t> </a:t>
            </a:r>
            <a:r>
              <a:rPr lang="en-US" sz="1800" dirty="0" smtClean="0"/>
              <a:t>– zone </a:t>
            </a:r>
            <a:r>
              <a:rPr lang="en-US" sz="1800" dirty="0" smtClean="0"/>
              <a:t>name/label </a:t>
            </a:r>
            <a:r>
              <a:rPr lang="en-US" sz="1800" dirty="0" smtClean="0"/>
              <a:t>for which the NAPTR entry is </a:t>
            </a:r>
            <a:r>
              <a:rPr lang="en-US" sz="1800" dirty="0" smtClean="0"/>
              <a:t>defined</a:t>
            </a:r>
          </a:p>
          <a:p>
            <a:pPr>
              <a:buNone/>
            </a:pPr>
            <a:r>
              <a:rPr lang="en-US" sz="1800" dirty="0" smtClean="0"/>
              <a:t>43200 – 	DNS lifetime for the entry (in seconds) as per other records</a:t>
            </a:r>
          </a:p>
          <a:p>
            <a:pPr>
              <a:buNone/>
            </a:pPr>
            <a:r>
              <a:rPr lang="en-US" sz="1800" dirty="0" smtClean="0"/>
              <a:t>IN 		– 	This entry is for Internet consumption – like other records</a:t>
            </a:r>
          </a:p>
          <a:p>
            <a:pPr>
              <a:buNone/>
            </a:pPr>
            <a:r>
              <a:rPr lang="en-US" sz="1800" dirty="0" smtClean="0"/>
              <a:t>NAPTR – 	This entry is a Network Authority Pointer</a:t>
            </a:r>
          </a:p>
          <a:p>
            <a:pPr>
              <a:buNone/>
            </a:pPr>
            <a:r>
              <a:rPr lang="en-US" sz="1800" dirty="0" smtClean="0"/>
              <a:t>100 	– 	Order number, lower </a:t>
            </a:r>
            <a:r>
              <a:rPr lang="en-US" sz="1800" dirty="0" err="1" smtClean="0"/>
              <a:t>prefered</a:t>
            </a:r>
            <a:r>
              <a:rPr lang="en-US" sz="1800" dirty="0" smtClean="0"/>
              <a:t>…only have one entry anyway!)</a:t>
            </a:r>
          </a:p>
          <a:p>
            <a:pPr>
              <a:buNone/>
            </a:pPr>
            <a:r>
              <a:rPr lang="en-US" sz="1800" dirty="0" smtClean="0"/>
              <a:t>10 	–		Priority, if multiple with same order, highest first (only have one entry anyway!)</a:t>
            </a:r>
          </a:p>
          <a:p>
            <a:pPr>
              <a:buNone/>
            </a:pPr>
            <a:r>
              <a:rPr lang="en-US" sz="1800" dirty="0" smtClean="0"/>
              <a:t>“</a:t>
            </a:r>
            <a:r>
              <a:rPr lang="en-US" sz="1800" dirty="0" err="1" smtClean="0"/>
              <a:t>s</a:t>
            </a:r>
            <a:r>
              <a:rPr lang="en-US" sz="1800" dirty="0" smtClean="0"/>
              <a:t>” 	– 	do a DNS query for a SRV record after getting the value. Any other entry (e.g. </a:t>
            </a:r>
            <a:r>
              <a:rPr lang="en-US" sz="1800" dirty="0" err="1" smtClean="0"/>
              <a:t>u</a:t>
            </a:r>
            <a:r>
              <a:rPr lang="en-US" sz="1800" dirty="0" smtClean="0"/>
              <a:t> or a) is invalid!</a:t>
            </a:r>
          </a:p>
          <a:p>
            <a:pPr>
              <a:buNone/>
            </a:pPr>
            <a:r>
              <a:rPr lang="en-US" sz="1800" dirty="0" smtClean="0"/>
              <a:t>"</a:t>
            </a:r>
            <a:r>
              <a:rPr lang="en-US" sz="1800" dirty="0" err="1" smtClean="0"/>
              <a:t>x-eduroam:radius.tls</a:t>
            </a:r>
            <a:r>
              <a:rPr lang="en-US" sz="1800" dirty="0" smtClean="0"/>
              <a:t>"</a:t>
            </a:r>
            <a:r>
              <a:rPr lang="en-US" sz="1800" dirty="0" smtClean="0"/>
              <a:t> – The service. Only use if you want to use this service, basically means </a:t>
            </a:r>
            <a:r>
              <a:rPr lang="en-US" sz="1800" dirty="0" err="1" smtClean="0"/>
              <a:t>eduroam</a:t>
            </a:r>
            <a:r>
              <a:rPr lang="en-US" sz="1800" dirty="0" smtClean="0"/>
              <a:t> using RADIUS with TLS – it’s a fixed value.</a:t>
            </a:r>
          </a:p>
          <a:p>
            <a:pPr>
              <a:buNone/>
            </a:pPr>
            <a:r>
              <a:rPr lang="en-US" sz="1800" dirty="0" smtClean="0"/>
              <a:t>“” 	–		REGEX support. Very powerful, used in SIP, we don’t use it in </a:t>
            </a:r>
            <a:r>
              <a:rPr lang="en-US" sz="1800" dirty="0" err="1" smtClean="0"/>
              <a:t>eduroam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_</a:t>
            </a:r>
            <a:r>
              <a:rPr lang="en-US" sz="1800" dirty="0" err="1" smtClean="0"/>
              <a:t>radsec.</a:t>
            </a:r>
            <a:r>
              <a:rPr lang="en-US" sz="1800" dirty="0" err="1" smtClean="0"/>
              <a:t>_tcp.roaming.ja.net</a:t>
            </a:r>
            <a:r>
              <a:rPr lang="en-US" sz="1800" dirty="0" smtClean="0"/>
              <a:t> – target. If you want to use the </a:t>
            </a:r>
            <a:r>
              <a:rPr lang="en-US" sz="1800" dirty="0" err="1" smtClean="0"/>
              <a:t>x-eduroam</a:t>
            </a:r>
            <a:r>
              <a:rPr lang="en-US" sz="1800" dirty="0" smtClean="0"/>
              <a:t> service, get the SRV records, resolve the hostname and the ports to use</a:t>
            </a:r>
            <a:endParaRPr lang="en-US" sz="1400" dirty="0" smtClean="0"/>
          </a:p>
          <a:p>
            <a:pPr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SRV part (demonstrated)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400" dirty="0" smtClean="0"/>
              <a:t># </a:t>
            </a:r>
            <a:r>
              <a:rPr lang="en-US" sz="1400" dirty="0" smtClean="0"/>
              <a:t>dig -</a:t>
            </a:r>
            <a:r>
              <a:rPr lang="en-US" sz="1400" dirty="0" err="1" smtClean="0"/>
              <a:t>t</a:t>
            </a:r>
            <a:r>
              <a:rPr lang="en-US" sz="1400" dirty="0" smtClean="0"/>
              <a:t> SRV _</a:t>
            </a:r>
            <a:r>
              <a:rPr lang="en-US" sz="1400" dirty="0" err="1" smtClean="0"/>
              <a:t>radsec._tcp.roaming.ja.net</a:t>
            </a: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; &lt;&lt;&gt;&gt; </a:t>
            </a:r>
            <a:r>
              <a:rPr lang="en-US" sz="1400" dirty="0" err="1" smtClean="0"/>
              <a:t>DiG</a:t>
            </a:r>
            <a:r>
              <a:rPr lang="en-US" sz="1400" dirty="0" smtClean="0"/>
              <a:t> 9.8.2rc1-RedHat-9.8.2-0.17.rc1.el6_4.4 &lt;&lt;&gt;&gt; -</a:t>
            </a:r>
            <a:r>
              <a:rPr lang="en-US" sz="1400" dirty="0" err="1" smtClean="0"/>
              <a:t>t</a:t>
            </a:r>
            <a:r>
              <a:rPr lang="en-US" sz="1400" dirty="0" smtClean="0"/>
              <a:t> SRV _</a:t>
            </a:r>
            <a:r>
              <a:rPr lang="en-US" sz="1400" dirty="0" err="1" smtClean="0"/>
              <a:t>radsec._tcp.roaming.ja.net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;; global options: +</a:t>
            </a:r>
            <a:r>
              <a:rPr lang="en-US" sz="1400" dirty="0" err="1" smtClean="0"/>
              <a:t>cmd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;; Got answer:</a:t>
            </a:r>
          </a:p>
          <a:p>
            <a:pPr>
              <a:buNone/>
            </a:pPr>
            <a:r>
              <a:rPr lang="en-US" sz="1400" dirty="0" smtClean="0"/>
              <a:t>;; -&gt;&gt;HEADER&lt;&lt;- </a:t>
            </a:r>
            <a:r>
              <a:rPr lang="en-US" sz="1400" dirty="0" err="1" smtClean="0"/>
              <a:t>opcode</a:t>
            </a:r>
            <a:r>
              <a:rPr lang="en-US" sz="1400" dirty="0" smtClean="0"/>
              <a:t>: QUERY, status: NOERROR, id: 46221</a:t>
            </a:r>
          </a:p>
          <a:p>
            <a:pPr>
              <a:buNone/>
            </a:pPr>
            <a:r>
              <a:rPr lang="en-US" sz="1400" dirty="0" smtClean="0"/>
              <a:t>;; flags: </a:t>
            </a:r>
            <a:r>
              <a:rPr lang="en-US" sz="1400" dirty="0" err="1" smtClean="0"/>
              <a:t>qr</a:t>
            </a:r>
            <a:r>
              <a:rPr lang="en-US" sz="1400" dirty="0" smtClean="0"/>
              <a:t> rd </a:t>
            </a:r>
            <a:r>
              <a:rPr lang="en-US" sz="1400" dirty="0" err="1" smtClean="0"/>
              <a:t>ra</a:t>
            </a:r>
            <a:r>
              <a:rPr lang="en-US" sz="1400" dirty="0" smtClean="0"/>
              <a:t>; QUERY: 1, ANSWER: 3, AUTHORITY: 4, ADDITIONAL: 7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;; QUESTION SECTION:</a:t>
            </a:r>
          </a:p>
          <a:p>
            <a:pPr>
              <a:buNone/>
            </a:pPr>
            <a:r>
              <a:rPr lang="en-US" sz="1400" dirty="0" smtClean="0"/>
              <a:t>;_</a:t>
            </a:r>
            <a:r>
              <a:rPr lang="en-US" sz="1400" dirty="0" err="1" smtClean="0"/>
              <a:t>radsec._tcp.roaming.ja.net</a:t>
            </a:r>
            <a:r>
              <a:rPr lang="en-US" sz="1400" dirty="0" smtClean="0"/>
              <a:t>.	IN	SRV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;; ANSWER SECTION:</a:t>
            </a:r>
          </a:p>
          <a:p>
            <a:pPr>
              <a:buNone/>
            </a:pPr>
            <a:r>
              <a:rPr lang="en-US" sz="1400" dirty="0" smtClean="0"/>
              <a:t>_</a:t>
            </a:r>
            <a:r>
              <a:rPr lang="en-US" sz="1400" dirty="0" err="1" smtClean="0"/>
              <a:t>radsec._tcp.roaming.ja.net</a:t>
            </a:r>
            <a:r>
              <a:rPr lang="en-US" sz="1400" dirty="0" smtClean="0"/>
              <a:t>. 50382 IN	SRV	0 0 2083 roaming2.ja.net.</a:t>
            </a:r>
          </a:p>
          <a:p>
            <a:pPr>
              <a:buNone/>
            </a:pPr>
            <a:r>
              <a:rPr lang="en-US" sz="1400" dirty="0" smtClean="0"/>
              <a:t>_</a:t>
            </a:r>
            <a:r>
              <a:rPr lang="en-US" sz="1400" dirty="0" err="1" smtClean="0"/>
              <a:t>radsec._tcp.roaming.ja.net</a:t>
            </a:r>
            <a:r>
              <a:rPr lang="en-US" sz="1400" dirty="0" smtClean="0"/>
              <a:t>. 50382 IN	SRV	0 0 2083 roaming0.ja.net.</a:t>
            </a:r>
          </a:p>
          <a:p>
            <a:pPr>
              <a:buNone/>
            </a:pPr>
            <a:r>
              <a:rPr lang="en-US" sz="1400" dirty="0" smtClean="0"/>
              <a:t>_</a:t>
            </a:r>
            <a:r>
              <a:rPr lang="en-US" sz="1400" dirty="0" err="1" smtClean="0"/>
              <a:t>radsec._tcp.roaming.ja.net</a:t>
            </a:r>
            <a:r>
              <a:rPr lang="en-US" sz="1400" dirty="0" smtClean="0"/>
              <a:t>. 50382 IN	SRV	0 0 2083 roaming1.ja.net.</a:t>
            </a:r>
            <a:endParaRPr lang="en-US" sz="1400" dirty="0" smtClean="0"/>
          </a:p>
          <a:p>
            <a:endParaRPr lang="en-US" dirty="0" smtClean="0"/>
          </a:p>
          <a:p>
            <a:r>
              <a:rPr lang="en-US" sz="2400" dirty="0" smtClean="0"/>
              <a:t>So port 2083 on those 3 servers for </a:t>
            </a:r>
            <a:r>
              <a:rPr lang="en-US" sz="2400" dirty="0" err="1" smtClean="0"/>
              <a:t>camford.ac.uk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boro 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lboro new.potx</Template>
  <TotalTime>182</TotalTime>
  <Words>905</Words>
  <Application>Microsoft Macintosh PowerPoint</Application>
  <PresentationFormat>On-screen Show (4:3)</PresentationFormat>
  <Paragraphs>102</Paragraphs>
  <Slides>13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lboro new</vt:lpstr>
      <vt:lpstr>Enhancing international roaming performance : NAPTR Records in DNS</vt:lpstr>
      <vt:lpstr>Introduction</vt:lpstr>
      <vt:lpstr>Hierarchical architecture of eduroam</vt:lpstr>
      <vt:lpstr>..a lot of conversation!</vt:lpstr>
      <vt:lpstr>The “quick-win” fix? Dynamic Discovery</vt:lpstr>
      <vt:lpstr>Dynamic discovery at the National level</vt:lpstr>
      <vt:lpstr>How did it know to send to the UK?</vt:lpstr>
      <vt:lpstr>NAPTR definition</vt:lpstr>
      <vt:lpstr>The SRV part (demonstrated)</vt:lpstr>
      <vt:lpstr>Issues?</vt:lpstr>
      <vt:lpstr>Future?</vt:lpstr>
      <vt:lpstr>Summary</vt:lpstr>
      <vt:lpstr>One small step for admins, one giant leap for RADIUS packets</vt:lpstr>
    </vt:vector>
  </TitlesOfParts>
  <Company>loughborough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international roaming performance : NAPTR Records in DNS</dc:title>
  <dc:creator>alan buxey</dc:creator>
  <cp:lastModifiedBy>alan buxey</cp:lastModifiedBy>
  <cp:revision>3</cp:revision>
  <dcterms:created xsi:type="dcterms:W3CDTF">2013-04-03T16:18:58Z</dcterms:created>
  <dcterms:modified xsi:type="dcterms:W3CDTF">2013-04-03T19:21:31Z</dcterms:modified>
</cp:coreProperties>
</file>